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09" r:id="rId3"/>
    <p:sldId id="1015" r:id="rId4"/>
    <p:sldId id="1011" r:id="rId5"/>
    <p:sldId id="1013" r:id="rId6"/>
    <p:sldId id="1016" r:id="rId7"/>
    <p:sldId id="1017" r:id="rId8"/>
    <p:sldId id="1019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AF1"/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484784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want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02918" y="2300993"/>
            <a:ext cx="8343784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如果你要参加派对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你会怎么表达想要的礼物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milk?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你想要果汁还是牛奶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1340768"/>
            <a:ext cx="2780753" cy="762785"/>
          </a:xfrm>
          <a:prstGeom prst="rect">
            <a:avLst/>
          </a:prstGeom>
        </p:spPr>
      </p:pic>
      <p:pic>
        <p:nvPicPr>
          <p:cNvPr id="5" name="zxc208.jpg" descr="id:2147494833;FounderCES">
            <a:extLst>
              <a:ext uri="{FF2B5EF4-FFF2-40B4-BE49-F238E27FC236}">
                <a16:creationId xmlns:a16="http://schemas.microsoft.com/office/drawing/2014/main" id="{AABBC8BF-E85E-71BC-98FE-F8B48B8C1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06" y="2300993"/>
            <a:ext cx="2736304" cy="250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782604"/>
            <a:ext cx="11486199" cy="5742740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782604"/>
            <a:ext cx="2800183" cy="734565"/>
          </a:xfrm>
          <a:prstGeom prst="rect">
            <a:avLst/>
          </a:prstGeom>
        </p:spPr>
      </p:pic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9728C9D3-9B1C-E099-525C-D9657B4DF4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734894"/>
              </p:ext>
            </p:extLst>
          </p:nvPr>
        </p:nvGraphicFramePr>
        <p:xfrm>
          <a:off x="550590" y="1574692"/>
          <a:ext cx="11089232" cy="4754880"/>
        </p:xfrm>
        <a:graphic>
          <a:graphicData uri="http://schemas.openxmlformats.org/drawingml/2006/table">
            <a:tbl>
              <a:tblPr firstRow="1" firstCol="1" bandRow="1"/>
              <a:tblGrid>
                <a:gridCol w="2016224">
                  <a:extLst>
                    <a:ext uri="{9D8B030D-6E8A-4147-A177-3AD203B41FA5}">
                      <a16:colId xmlns:a16="http://schemas.microsoft.com/office/drawing/2014/main" val="2094512557"/>
                    </a:ext>
                  </a:extLst>
                </a:gridCol>
                <a:gridCol w="9073008">
                  <a:extLst>
                    <a:ext uri="{9D8B030D-6E8A-4147-A177-3AD203B41FA5}">
                      <a16:colId xmlns:a16="http://schemas.microsoft.com/office/drawing/2014/main" val="3810047277"/>
                    </a:ext>
                  </a:extLst>
                </a:gridCol>
              </a:tblGrid>
              <a:tr h="29356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构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7129612"/>
                  </a:ext>
                </a:extLst>
              </a:tr>
              <a:tr h="291327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肯定句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名词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845" marR="16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8451700"/>
                  </a:ext>
                </a:extLst>
              </a:tr>
              <a:tr h="29132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845" marR="16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7563753"/>
                  </a:ext>
                </a:extLst>
              </a:tr>
              <a:tr h="291327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否定句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t/doesn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名词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845" marR="16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6649895"/>
                  </a:ext>
                </a:extLst>
              </a:tr>
              <a:tr h="29132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t/doesn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845" marR="16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7629787"/>
                  </a:ext>
                </a:extLst>
              </a:tr>
              <a:tr h="291327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一般疑问句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Do/Does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名词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845" marR="16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9028554"/>
                  </a:ext>
                </a:extLst>
              </a:tr>
              <a:tr h="29132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Do/Does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845" marR="16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0702368"/>
                  </a:ext>
                </a:extLst>
              </a:tr>
              <a:tr h="2913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特殊疑问句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特殊疑问词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一般疑问句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845" marR="168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937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AC0BAECC-A9A8-F966-4C95-66CD459E00DE}"/>
              </a:ext>
            </a:extLst>
          </p:cNvPr>
          <p:cNvSpPr/>
          <p:nvPr/>
        </p:nvSpPr>
        <p:spPr bwMode="auto">
          <a:xfrm>
            <a:off x="369647" y="1412776"/>
            <a:ext cx="11459912" cy="3915363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9639"/>
            <a:ext cx="11485848" cy="388850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可以表达意愿，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后面可以直接接名词或代词，如果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后面接动词，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后面要加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询问对方意愿的句型结构：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＋其他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答语：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I/we do. /No, I/we don’t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表达自身意愿句型的结构：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＋名词或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/I want 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＋其他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F3A9B7F6-95DD-E85F-E459-FB0B967C157F}"/>
              </a:ext>
            </a:extLst>
          </p:cNvPr>
          <p:cNvSpPr/>
          <p:nvPr/>
        </p:nvSpPr>
        <p:spPr bwMode="auto">
          <a:xfrm>
            <a:off x="369647" y="1556792"/>
            <a:ext cx="11459912" cy="3312368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65367"/>
            <a:ext cx="11485848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如：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你想跟我一起去购物吗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是的。我想买些苹果。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的句子基本结构见上表。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1124744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169884"/>
            <a:ext cx="11485848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选择合适的内容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fly/flies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kite?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want/want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storybooks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drink/to drink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play/playing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 games with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B8F6D31-3F56-3368-62F2-781A7BF9CFCD}"/>
              </a:ext>
            </a:extLst>
          </p:cNvPr>
          <p:cNvSpPr txBox="1"/>
          <p:nvPr/>
        </p:nvSpPr>
        <p:spPr>
          <a:xfrm>
            <a:off x="3274843" y="2865444"/>
            <a:ext cx="10201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fly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2E497A5-A7E1-F94F-0B78-CCEDF931B5A3}"/>
              </a:ext>
            </a:extLst>
          </p:cNvPr>
          <p:cNvSpPr txBox="1"/>
          <p:nvPr/>
        </p:nvSpPr>
        <p:spPr>
          <a:xfrm>
            <a:off x="1063438" y="3580802"/>
            <a:ext cx="10201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want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E97C80F-2F91-E90A-3BA6-AFA2A7C28879}"/>
              </a:ext>
            </a:extLst>
          </p:cNvPr>
          <p:cNvSpPr txBox="1"/>
          <p:nvPr/>
        </p:nvSpPr>
        <p:spPr>
          <a:xfrm>
            <a:off x="2710830" y="4204692"/>
            <a:ext cx="15841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to drink</a:t>
            </a:r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8EFA1E7-727C-6A5A-8FB6-0EEB2C340DE1}"/>
              </a:ext>
            </a:extLst>
          </p:cNvPr>
          <p:cNvSpPr txBox="1"/>
          <p:nvPr/>
        </p:nvSpPr>
        <p:spPr>
          <a:xfrm>
            <a:off x="2278782" y="4790789"/>
            <a:ext cx="15841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play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698734F-CCAA-2C11-5AE5-24933EE78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09280"/>
            <a:ext cx="11485848" cy="324653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 a new dress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want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Wants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wants to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C36D95E-662E-387A-7FF8-1239C45A7440}"/>
              </a:ext>
            </a:extLst>
          </p:cNvPr>
          <p:cNvSpPr txBox="1"/>
          <p:nvPr/>
        </p:nvSpPr>
        <p:spPr>
          <a:xfrm>
            <a:off x="963382" y="1575209"/>
            <a:ext cx="5953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09E1EA49-AB6F-9654-78E0-F6E575ED1CF1}"/>
              </a:ext>
            </a:extLst>
          </p:cNvPr>
          <p:cNvSpPr txBox="1">
            <a:spLocks/>
          </p:cNvSpPr>
          <p:nvPr/>
        </p:nvSpPr>
        <p:spPr bwMode="auto">
          <a:xfrm>
            <a:off x="360854" y="3955793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the park?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8DB1291-6DA8-796D-835D-D77323C9B0E3}"/>
              </a:ext>
            </a:extLst>
          </p:cNvPr>
          <p:cNvSpPr txBox="1"/>
          <p:nvPr/>
        </p:nvSpPr>
        <p:spPr>
          <a:xfrm>
            <a:off x="980966" y="4073650"/>
            <a:ext cx="4337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99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2E1E0BE-8426-A340-D750-89CFE86B0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10513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and Simon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visit the UN building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want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wants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wanting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6723F6C-1FA4-ADA7-E747-10477A3F38A6}"/>
              </a:ext>
            </a:extLst>
          </p:cNvPr>
          <p:cNvSpPr txBox="1"/>
          <p:nvPr/>
        </p:nvSpPr>
        <p:spPr>
          <a:xfrm>
            <a:off x="972174" y="928370"/>
            <a:ext cx="514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F54337AB-7E87-4570-1683-1E48FAB773E2}"/>
              </a:ext>
            </a:extLst>
          </p:cNvPr>
          <p:cNvSpPr txBox="1">
            <a:spLocks/>
          </p:cNvSpPr>
          <p:nvPr/>
        </p:nvSpPr>
        <p:spPr bwMode="auto">
          <a:xfrm>
            <a:off x="360854" y="3349081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moon cakes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want to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wants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77075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want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6E58ADE-0520-D9F5-5C27-524A205E727C}"/>
              </a:ext>
            </a:extLst>
          </p:cNvPr>
          <p:cNvSpPr txBox="1"/>
          <p:nvPr/>
        </p:nvSpPr>
        <p:spPr>
          <a:xfrm>
            <a:off x="956262" y="3458146"/>
            <a:ext cx="6744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25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466</Words>
  <Application>Microsoft Office PowerPoint</Application>
  <PresentationFormat>自定义</PresentationFormat>
  <Paragraphs>59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360</cp:revision>
  <dcterms:created xsi:type="dcterms:W3CDTF">2020-11-06T05:24:00Z</dcterms:created>
  <dcterms:modified xsi:type="dcterms:W3CDTF">2025-06-30T09:23:45Z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